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312" r:id="rId2"/>
    <p:sldId id="314" r:id="rId3"/>
    <p:sldId id="313" r:id="rId4"/>
    <p:sldId id="315" r:id="rId5"/>
    <p:sldId id="316" r:id="rId6"/>
    <p:sldId id="317" r:id="rId7"/>
    <p:sldId id="326" r:id="rId8"/>
    <p:sldId id="327" r:id="rId9"/>
    <p:sldId id="320" r:id="rId10"/>
    <p:sldId id="319" r:id="rId11"/>
    <p:sldId id="321" r:id="rId12"/>
    <p:sldId id="322" r:id="rId13"/>
    <p:sldId id="323" r:id="rId14"/>
    <p:sldId id="330" r:id="rId15"/>
    <p:sldId id="324" r:id="rId16"/>
    <p:sldId id="328" r:id="rId17"/>
    <p:sldId id="329" r:id="rId18"/>
    <p:sldId id="331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CCBD59B8-63E6-431F-B465-F8B4F4EAE1A5}">
          <p14:sldIdLst>
            <p14:sldId id="312"/>
            <p14:sldId id="314"/>
            <p14:sldId id="313"/>
            <p14:sldId id="315"/>
            <p14:sldId id="316"/>
            <p14:sldId id="317"/>
            <p14:sldId id="326"/>
            <p14:sldId id="327"/>
            <p14:sldId id="320"/>
            <p14:sldId id="319"/>
            <p14:sldId id="321"/>
            <p14:sldId id="322"/>
            <p14:sldId id="323"/>
            <p14:sldId id="330"/>
            <p14:sldId id="324"/>
            <p14:sldId id="328"/>
            <p14:sldId id="329"/>
            <p14:sldId id="331"/>
          </p14:sldIdLst>
        </p14:section>
        <p14:section name="Sezione senza titolo" id="{6ABB4B4D-3966-49A0-9CC0-242DA8E4FC9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Galantucci" initials="SG" lastIdx="1" clrIdx="0">
    <p:extLst>
      <p:ext uri="{19B8F6BF-5375-455C-9EA6-DF929625EA0E}">
        <p15:presenceInfo xmlns:p15="http://schemas.microsoft.com/office/powerpoint/2012/main" userId="Stefano Galantuc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C70"/>
    <a:srgbClr val="1B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3C823B3-5842-46D2-990A-BB564EEBA44C}"/>
              </a:ext>
            </a:extLst>
          </p:cNvPr>
          <p:cNvSpPr/>
          <p:nvPr userDrawn="1"/>
        </p:nvSpPr>
        <p:spPr>
          <a:xfrm>
            <a:off x="283025" y="549728"/>
            <a:ext cx="8926062" cy="5758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F91ED20C-8791-498D-9E59-31B509C0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08394"/>
            <a:ext cx="8397558" cy="4316323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082936D-6B78-4F81-90B4-03EACEF6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715" y="5700916"/>
            <a:ext cx="8578624" cy="52251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7"/>
            <a:ext cx="2565503" cy="575899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A4B1ABD-1E73-43A6-86B6-D95878FA8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F417B-DCEE-4303-9122-F02DC758FD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1464907"/>
            <a:ext cx="11384708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363984"/>
            <a:ext cx="11384708" cy="6131403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TESI DI LAU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10B4371-5854-41F2-A6F9-5A79CB62466E}"/>
              </a:ext>
            </a:extLst>
          </p:cNvPr>
          <p:cNvSpPr/>
          <p:nvPr userDrawn="1"/>
        </p:nvSpPr>
        <p:spPr>
          <a:xfrm>
            <a:off x="283025" y="549729"/>
            <a:ext cx="8926062" cy="575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0">
            <a:extLst>
              <a:ext uri="{FF2B5EF4-FFF2-40B4-BE49-F238E27FC236}">
                <a16:creationId xmlns:a16="http://schemas.microsoft.com/office/drawing/2014/main" id="{1301C218-41D9-4685-99C3-B7FA9D97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7" y="1330453"/>
            <a:ext cx="8388228" cy="3815444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84EF7A36-5D8F-42D2-9041-207629CB4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4513" y="5361233"/>
            <a:ext cx="3596527" cy="52251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immagine 17">
            <a:extLst>
              <a:ext uri="{FF2B5EF4-FFF2-40B4-BE49-F238E27FC236}">
                <a16:creationId xmlns:a16="http://schemas.microsoft.com/office/drawing/2014/main" id="{46661225-91BC-449F-9E56-699FB84DA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9"/>
            <a:ext cx="2565503" cy="575854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935C0A-F24F-4185-A0DC-C2225F2A8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5D1304-5224-4C14-A8E3-E0AF4ED29E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  <p:pic>
        <p:nvPicPr>
          <p:cNvPr id="4" name="Elemento grafico 3" descr="Utente">
            <a:extLst>
              <a:ext uri="{FF2B5EF4-FFF2-40B4-BE49-F238E27FC236}">
                <a16:creationId xmlns:a16="http://schemas.microsoft.com/office/drawing/2014/main" id="{F7DD6770-8C94-457D-94F5-6A4BA317A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532" y="5326480"/>
            <a:ext cx="569054" cy="569054"/>
          </a:xfrm>
          <a:prstGeom prst="rect">
            <a:avLst/>
          </a:prstGeo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C0261B4-E734-4102-9CBB-9BE164CB9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5158" y="5462263"/>
            <a:ext cx="3596527" cy="480901"/>
          </a:xfrm>
        </p:spPr>
        <p:txBody>
          <a:bodyPr anchor="ctr">
            <a:spAutoFit/>
          </a:bodyPr>
          <a:lstStyle>
            <a:lvl1pPr marL="0" indent="0">
              <a:lnSpc>
                <a:spcPct val="50000"/>
              </a:lnSpc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14" name="Elemento grafico 13" descr="Impiegato">
            <a:extLst>
              <a:ext uri="{FF2B5EF4-FFF2-40B4-BE49-F238E27FC236}">
                <a16:creationId xmlns:a16="http://schemas.microsoft.com/office/drawing/2014/main" id="{88FD13B7-5E97-45B9-81F8-7994792009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177" y="5322814"/>
            <a:ext cx="569054" cy="5690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370F2-A72B-4F8D-93C4-B7A7DA943D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2" b="13323"/>
          <a:stretch/>
        </p:blipFill>
        <p:spPr bwMode="auto">
          <a:xfrm>
            <a:off x="3977484" y="684421"/>
            <a:ext cx="1108866" cy="4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6" y="294747"/>
            <a:ext cx="11583826" cy="547543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EE8F063-3513-424C-BA0E-6F0D7B8985DF}"/>
              </a:ext>
            </a:extLst>
          </p:cNvPr>
          <p:cNvSpPr/>
          <p:nvPr userDrawn="1"/>
        </p:nvSpPr>
        <p:spPr>
          <a:xfrm>
            <a:off x="304088" y="5915025"/>
            <a:ext cx="10225478" cy="684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B84052F-7261-49CA-85BD-654E8393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C96D26-8A25-4E6C-BE39-09B43C981D2B}"/>
              </a:ext>
            </a:extLst>
          </p:cNvPr>
          <p:cNvSpPr/>
          <p:nvPr userDrawn="1"/>
        </p:nvSpPr>
        <p:spPr>
          <a:xfrm>
            <a:off x="10529567" y="5915025"/>
            <a:ext cx="1358346" cy="684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03A7E9-9170-4F26-8D24-8FF49910D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747" y="5974894"/>
            <a:ext cx="1090578" cy="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21584" y="1464907"/>
            <a:ext cx="7753649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5" y="1464907"/>
            <a:ext cx="3518482" cy="5059718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41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4" y="1988598"/>
            <a:ext cx="5594077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1D03F2BD-105E-40EA-AEDB-E2FCE6AD2B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402" y="1988598"/>
            <a:ext cx="5552808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 dirty="0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 dirty="0"/>
              <a:t>Secondo livello</a:t>
            </a:r>
          </a:p>
          <a:p>
            <a:pPr marL="0" lvl="2" indent="0">
              <a:buFontTx/>
              <a:buNone/>
            </a:pPr>
            <a:r>
              <a:rPr lang="it-IT" dirty="0"/>
              <a:t>Terzo livello</a:t>
            </a:r>
          </a:p>
          <a:p>
            <a:pPr marL="0" lvl="3" indent="0">
              <a:buFontTx/>
              <a:buNone/>
            </a:pPr>
            <a:r>
              <a:rPr lang="it-IT" dirty="0"/>
              <a:t>Quarto livello</a:t>
            </a:r>
          </a:p>
          <a:p>
            <a:pPr marL="0" lvl="4" indent="0">
              <a:buFontTx/>
              <a:buNone/>
            </a:pPr>
            <a:r>
              <a:rPr lang="it-IT" dirty="0"/>
              <a:t>Quinto livello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EA6955A-4680-468E-A45C-65C45308F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5" y="1430155"/>
            <a:ext cx="5594350" cy="524851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2EDA8A2-9CFF-40B6-A7D4-3040696FB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7" y="1396023"/>
            <a:ext cx="5547456" cy="558983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1558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035CAD6-B78F-4ADF-B4DE-C6D31278F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410" y="0"/>
            <a:ext cx="1192567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algn="ctr">
              <a:defRPr sz="3600" b="1">
                <a:solidFill>
                  <a:schemeClr val="bg1"/>
                </a:solidFill>
                <a:latin typeface="Raleway" pitchFamily="2" charset="0"/>
              </a:defRPr>
            </a:lvl2pPr>
            <a:lvl3pPr algn="ctr">
              <a:defRPr sz="3200" b="1">
                <a:solidFill>
                  <a:schemeClr val="bg1"/>
                </a:solidFill>
                <a:latin typeface="Raleway" pitchFamily="2" charset="0"/>
              </a:defRPr>
            </a:lvl3pPr>
            <a:lvl4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4pPr>
            <a:lvl5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58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E1AEB1-9D38-48D8-950E-32A6CF79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163117-6B7B-42EC-8541-13640CD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8773C-D2CC-4D49-AB3A-300BB5C65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60D7-053A-4E9F-8AE0-C571E51FE624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A01100-87B7-4FDF-9D88-1A11278D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ACA1C-6BBF-4ABB-BF86-1657CEF45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EAF6-ABE1-469F-8C5D-BE22055CC0E8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acqua, esterni, persona, oggetto da esterni&#10;&#10;Descrizione generata automaticamente">
            <a:extLst>
              <a:ext uri="{FF2B5EF4-FFF2-40B4-BE49-F238E27FC236}">
                <a16:creationId xmlns:a16="http://schemas.microsoft.com/office/drawing/2014/main" id="{B7B830D6-D90C-46E2-9FBC-D469A52D7A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6" r:id="rId3"/>
    <p:sldLayoutId id="2147483688" r:id="rId4"/>
    <p:sldLayoutId id="2147483668" r:id="rId5"/>
    <p:sldLayoutId id="2147483663" r:id="rId6"/>
    <p:sldLayoutId id="2147483685" r:id="rId7"/>
    <p:sldLayoutId id="2147483687" r:id="rId8"/>
    <p:sldLayoutId id="2147483684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5F77B5-B0D2-DBD8-763A-011A9FCB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Riconoscimento audio deepfake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35BC73-ED70-4F2C-BB0B-F4FEEFFEE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Gabriele Nigro</a:t>
            </a:r>
          </a:p>
        </p:txBody>
      </p:sp>
      <p:pic>
        <p:nvPicPr>
          <p:cNvPr id="6" name="Segnaposto immagine 5" descr="Immagine che contiene acqua, riflesso, arte, notte&#10;&#10;Descrizione generata automaticamente">
            <a:extLst>
              <a:ext uri="{FF2B5EF4-FFF2-40B4-BE49-F238E27FC236}">
                <a16:creationId xmlns:a16="http://schemas.microsoft.com/office/drawing/2014/main" id="{7847112F-54F7-6702-9395-AC560D2DDB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3" r="3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1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7A634-14C8-4DCE-BA51-AE12C93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usate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7030F3-3E3E-7E70-7739-42EA14272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534" y="1464907"/>
            <a:ext cx="7753649" cy="5030480"/>
          </a:xfrm>
        </p:spPr>
        <p:txBody>
          <a:bodyPr/>
          <a:lstStyle/>
          <a:p>
            <a:r>
              <a:rPr lang="it-IT" dirty="0">
                <a:latin typeface="Strait" pitchFamily="2" charset="0"/>
              </a:rPr>
              <a:t>Per lo sviluppo di reti neurali è stata utilizzata l’API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e il </a:t>
            </a:r>
            <a:r>
              <a:rPr lang="it-IT" dirty="0" err="1">
                <a:latin typeface="Strait" pitchFamily="2" charset="0"/>
              </a:rPr>
              <a:t>Keras</a:t>
            </a:r>
            <a:r>
              <a:rPr lang="it-IT" dirty="0">
                <a:latin typeface="Strait" pitchFamily="2" charset="0"/>
              </a:rPr>
              <a:t> Tuner per il tuning di </a:t>
            </a:r>
            <a:r>
              <a:rPr lang="it-IT" dirty="0" err="1">
                <a:latin typeface="Strait" pitchFamily="2" charset="0"/>
              </a:rPr>
              <a:t>iperparametri</a:t>
            </a:r>
            <a:r>
              <a:rPr lang="it-IT" dirty="0">
                <a:latin typeface="Strait" pitchFamily="2" charset="0"/>
              </a:rPr>
              <a:t> quali la dimensione del kernel </a:t>
            </a:r>
            <a:r>
              <a:rPr lang="it-IT" dirty="0" err="1">
                <a:latin typeface="Strait" pitchFamily="2" charset="0"/>
              </a:rPr>
              <a:t>convoluzionale</a:t>
            </a:r>
            <a:r>
              <a:rPr lang="it-IT" dirty="0">
                <a:latin typeface="Strait" pitchFamily="2" charset="0"/>
              </a:rPr>
              <a:t>, il numero di neuroni del </a:t>
            </a:r>
            <a:r>
              <a:rPr lang="it-IT" dirty="0" err="1">
                <a:latin typeface="Strait" pitchFamily="2" charset="0"/>
              </a:rPr>
              <a:t>layer</a:t>
            </a:r>
            <a:r>
              <a:rPr lang="it-IT" dirty="0">
                <a:latin typeface="Strait" pitchFamily="2" charset="0"/>
              </a:rPr>
              <a:t>, il learning rate o il rateo di dropout (questi ultimi due poi resi valori fissi)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 modelli sviluppati sono due tipi di reti </a:t>
            </a:r>
            <a:r>
              <a:rPr lang="it-IT" dirty="0" err="1">
                <a:latin typeface="Strait" pitchFamily="2" charset="0"/>
              </a:rPr>
              <a:t>convoluzionali</a:t>
            </a:r>
            <a:r>
              <a:rPr lang="it-IT" dirty="0">
                <a:latin typeface="Strait" pitchFamily="2" charset="0"/>
              </a:rPr>
              <a:t>: una «standard» e una variante nota come «rete residuale»</a:t>
            </a:r>
          </a:p>
        </p:txBody>
      </p:sp>
      <p:pic>
        <p:nvPicPr>
          <p:cNvPr id="5" name="Immagine 4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B9CE1F98-736B-3FBE-4147-02E8029C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8" y="287972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466AAE6-7849-C031-674A-C71C5576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convolutive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1CDB7BF-4833-8D9B-4422-3C6AA367E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In una rete convolutiva si ha solitamente una serie di blocchi convolutivi in cui vi è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convoluzionale</a:t>
            </a:r>
            <a:r>
              <a:rPr lang="it-IT" sz="2000" dirty="0">
                <a:latin typeface="Strait" pitchFamily="2" charset="0"/>
              </a:rPr>
              <a:t> che applica una funzione di attivazione in uscita (in questo caso una </a:t>
            </a:r>
            <a:r>
              <a:rPr lang="it-IT" sz="2000" dirty="0" err="1">
                <a:latin typeface="Strait" pitchFamily="2" charset="0"/>
              </a:rPr>
              <a:t>ReLU</a:t>
            </a:r>
            <a:r>
              <a:rPr lang="it-IT" sz="2000" dirty="0">
                <a:latin typeface="Strait" pitchFamily="2" charset="0"/>
              </a:rPr>
              <a:t>), uno di batch </a:t>
            </a:r>
            <a:r>
              <a:rPr lang="it-IT" sz="2000" dirty="0" err="1">
                <a:latin typeface="Strait" pitchFamily="2" charset="0"/>
              </a:rPr>
              <a:t>normalization</a:t>
            </a:r>
            <a:r>
              <a:rPr lang="it-IT" sz="2000" dirty="0">
                <a:latin typeface="Strait" pitchFamily="2" charset="0"/>
              </a:rPr>
              <a:t> e uno di max pooling(</a:t>
            </a:r>
            <a:r>
              <a:rPr lang="it-IT" sz="2000" dirty="0" err="1">
                <a:latin typeface="Strait" pitchFamily="2" charset="0"/>
              </a:rPr>
              <a:t>downsampling</a:t>
            </a:r>
            <a:r>
              <a:rPr lang="it-IT" sz="2000" dirty="0">
                <a:latin typeface="Strait" pitchFamily="2" charset="0"/>
              </a:rPr>
              <a:t>).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creato un modello a cui viene poi agganciato un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</a:t>
            </a:r>
            <a:r>
              <a:rPr lang="it-IT" sz="2000" dirty="0" err="1">
                <a:latin typeface="Strait" pitchFamily="2" charset="0"/>
              </a:rPr>
              <a:t>fully</a:t>
            </a:r>
            <a:r>
              <a:rPr lang="it-IT" sz="2000" dirty="0">
                <a:latin typeface="Strait" pitchFamily="2" charset="0"/>
              </a:rPr>
              <a:t> </a:t>
            </a:r>
            <a:r>
              <a:rPr lang="it-IT" sz="2000" dirty="0" err="1">
                <a:latin typeface="Strait" pitchFamily="2" charset="0"/>
              </a:rPr>
              <a:t>connected</a:t>
            </a:r>
            <a:r>
              <a:rPr lang="it-IT" sz="2000" dirty="0">
                <a:latin typeface="Strait" pitchFamily="2" charset="0"/>
              </a:rPr>
              <a:t>» : l’output dell’ultimo pooling viene appiattito e dei </a:t>
            </a:r>
            <a:r>
              <a:rPr lang="it-IT" sz="2000" dirty="0" err="1">
                <a:latin typeface="Strait" pitchFamily="2" charset="0"/>
              </a:rPr>
              <a:t>layer</a:t>
            </a:r>
            <a:r>
              <a:rPr lang="it-IT" sz="2000" dirty="0">
                <a:latin typeface="Strait" pitchFamily="2" charset="0"/>
              </a:rPr>
              <a:t> «densi» lavorano sul vettore unidimensionale producendo la predizione finale.</a:t>
            </a:r>
          </a:p>
        </p:txBody>
      </p:sp>
      <p:pic>
        <p:nvPicPr>
          <p:cNvPr id="13" name="Segnaposto contenuto 1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1257C522-1596-B174-41C3-A77F5EEABF2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053414"/>
            <a:ext cx="3517900" cy="1883060"/>
          </a:xfrm>
        </p:spPr>
      </p:pic>
    </p:spTree>
    <p:extLst>
      <p:ext uri="{BB962C8B-B14F-4D97-AF65-F5344CB8AC3E}">
        <p14:creationId xmlns:p14="http://schemas.microsoft.com/office/powerpoint/2010/main" val="24958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4F4E0-8AF7-8475-F303-143662D8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residuale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D69DE3-A18C-6F2F-5BEF-9292825B5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>
                <a:latin typeface="Strait" pitchFamily="2" charset="0"/>
              </a:rPr>
              <a:t>All’aumentare della profondità le reti neurali soffrono di due problemi opposti: gradienti esplosivi e gradienti che scompaiono: per ogni iterazione di addestramento, i pesi del modello si aggiornano proporzionalmente alla derivata parziale della funzione di errore.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All’aumentare della profondità della rete questo valore si rimpicciolisce sempre più e il cambiamento dei pesi si avvicina allo zero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Si può avere anche il problema opposto dove gli errori accumulandosi portano ad un esplosione di questo valore, la rete diventa instabile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Il cardine delle reti residuali è il blocco residuale: l’output del blocco viene sommato al suo input creando una «connessione residuale». 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Viene sommato così com’è, si ha una «skip connection»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9E1A718-EE0F-2B9C-29AB-B58B1D4660E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85" y="1160606"/>
            <a:ext cx="3388099" cy="3754294"/>
          </a:xfrm>
        </p:spPr>
      </p:pic>
    </p:spTree>
    <p:extLst>
      <p:ext uri="{BB962C8B-B14F-4D97-AF65-F5344CB8AC3E}">
        <p14:creationId xmlns:p14="http://schemas.microsoft.com/office/powerpoint/2010/main" val="16005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DC3491E-28A4-9FF0-9098-64D13B62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Segnaposto contenuto 10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B2A4D781-3C94-A2B4-B5C3-04C67AB456A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" y="1989138"/>
            <a:ext cx="5076489" cy="4449762"/>
          </a:xfrm>
        </p:spPr>
      </p:pic>
      <p:pic>
        <p:nvPicPr>
          <p:cNvPr id="13" name="Segnaposto contenuto 12" descr="Immagine che contiene schermata, linea, Policromia, design&#10;&#10;Descrizione generata automaticamente">
            <a:extLst>
              <a:ext uri="{FF2B5EF4-FFF2-40B4-BE49-F238E27FC236}">
                <a16:creationId xmlns:a16="http://schemas.microsoft.com/office/drawing/2014/main" id="{59944974-25D9-59B8-118F-1568A1EB79D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88" y="2728862"/>
            <a:ext cx="6374963" cy="3873644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2A126C1-15BB-CE16-104F-32AB9C89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Diversi ordini possibili per i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8C0AF4C-A598-A037-E16C-E73C86954A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Architettura </a:t>
            </a:r>
            <a:r>
              <a:rPr lang="it-IT" dirty="0" err="1"/>
              <a:t>Resnet</a:t>
            </a:r>
            <a:r>
              <a:rPr lang="it-IT" dirty="0"/>
              <a:t> usata nel progetto</a:t>
            </a:r>
          </a:p>
        </p:txBody>
      </p:sp>
    </p:spTree>
    <p:extLst>
      <p:ext uri="{BB962C8B-B14F-4D97-AF65-F5344CB8AC3E}">
        <p14:creationId xmlns:p14="http://schemas.microsoft.com/office/powerpoint/2010/main" val="285188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48134CC-5A7B-9E49-DF8D-43788A569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DESCRIVERE IL DATASET, IL FORMATO DEGLI AUDIO, CHE TIPO DI PROCESSING è STATO ESEGUITO SUGLI AUDIO(in questo caso solo l’estrazione degli spettrogrammi), COME SONO STATI UTILIZZATI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ALTRA SLIDE PER IL SETUP DELL’APPRENDIMENTO: I PARARMETRI FISSI(LR, EPOCHE,</a:t>
            </a:r>
          </a:p>
          <a:p>
            <a:r>
              <a:rPr lang="it-IT" dirty="0"/>
              <a:t>ECC..), L’OTTIMIZZATORE DEL MODELLO,</a:t>
            </a:r>
          </a:p>
        </p:txBody>
      </p:sp>
    </p:spTree>
    <p:extLst>
      <p:ext uri="{BB962C8B-B14F-4D97-AF65-F5344CB8AC3E}">
        <p14:creationId xmlns:p14="http://schemas.microsoft.com/office/powerpoint/2010/main" val="91816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B3FE19-8648-55BC-E6D0-2072CA63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191273"/>
            <a:ext cx="10855912" cy="558984"/>
          </a:xfrm>
        </p:spPr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pic>
        <p:nvPicPr>
          <p:cNvPr id="16" name="Segnaposto contenuto 15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E7E8D705-B8E0-236A-6C01-8B525D52BDD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" y="1374014"/>
            <a:ext cx="5594350" cy="4195762"/>
          </a:xfrm>
        </p:spPr>
      </p:pic>
      <p:pic>
        <p:nvPicPr>
          <p:cNvPr id="18" name="Segnaposto contenuto 1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C9EDAEC0-4916-1B62-ECFF-5D3C9FC814F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81" y="1375992"/>
            <a:ext cx="5553075" cy="4164806"/>
          </a:xfr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D9E0EA5-3937-3626-94B8-D44E6B52F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4" y="811081"/>
            <a:ext cx="5594350" cy="524851"/>
          </a:xfrm>
        </p:spPr>
        <p:txBody>
          <a:bodyPr/>
          <a:lstStyle/>
          <a:p>
            <a:r>
              <a:rPr lang="it-IT" dirty="0"/>
              <a:t>CNN «standard»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10AEBB7-AA42-B8A0-6EAF-C94C68445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81" y="815031"/>
            <a:ext cx="5547456" cy="558983"/>
          </a:xfrm>
        </p:spPr>
        <p:txBody>
          <a:bodyPr/>
          <a:lstStyle/>
          <a:p>
            <a:r>
              <a:rPr lang="it-IT" dirty="0" err="1"/>
              <a:t>Resnet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DFDE32D6-CF8C-C562-0B5C-974D510991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2" y="597948"/>
            <a:ext cx="5594077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0.30 – 0.40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.82 - .90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.85 - 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/>
              <a:t>~</a:t>
            </a:r>
            <a:r>
              <a:rPr lang="it-IT" b="1" dirty="0">
                <a:latin typeface="Strait" pitchFamily="2" charset="0"/>
              </a:rPr>
              <a:t>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.87 - .90</a:t>
            </a:r>
            <a:endParaRPr lang="it-IT" dirty="0">
              <a:latin typeface="Strait" pitchFamily="2" charset="0"/>
            </a:endParaRPr>
          </a:p>
        </p:txBody>
      </p:sp>
      <p:sp>
        <p:nvSpPr>
          <p:cNvPr id="20" name="Segnaposto contenuto 19">
            <a:extLst>
              <a:ext uri="{FF2B5EF4-FFF2-40B4-BE49-F238E27FC236}">
                <a16:creationId xmlns:a16="http://schemas.microsoft.com/office/drawing/2014/main" id="{74485377-2736-9E95-AF17-2395A7135B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3902" y="597948"/>
            <a:ext cx="5552808" cy="445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>
                <a:latin typeface="Strait" pitchFamily="2" charset="0"/>
              </a:rPr>
              <a:t>Cnn</a:t>
            </a:r>
            <a:r>
              <a:rPr lang="it-IT" dirty="0">
                <a:latin typeface="Strait" pitchFamily="2" charset="0"/>
              </a:rPr>
              <a:t>:</a:t>
            </a: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loss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&gt;1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accuracy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.70 - .75</a:t>
            </a:r>
          </a:p>
          <a:p>
            <a:endParaRPr lang="it-IT" b="1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</a:t>
            </a:r>
            <a:r>
              <a:rPr lang="it-IT" dirty="0" err="1">
                <a:latin typeface="Strait" pitchFamily="2" charset="0"/>
              </a:rPr>
              <a:t>precision</a:t>
            </a:r>
            <a:r>
              <a:rPr lang="it-IT" dirty="0">
                <a:latin typeface="Strait" pitchFamily="2" charset="0"/>
              </a:rPr>
              <a:t>: </a:t>
            </a:r>
            <a:r>
              <a:rPr lang="it-IT" b="1" dirty="0">
                <a:latin typeface="Strait" pitchFamily="2" charset="0"/>
              </a:rPr>
              <a:t>.60 - .70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recall: </a:t>
            </a:r>
            <a:r>
              <a:rPr lang="it-IT" b="1" dirty="0">
                <a:latin typeface="Strait" pitchFamily="2" charset="0"/>
              </a:rPr>
              <a:t>&gt;.90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Test F1 score: </a:t>
            </a:r>
            <a:r>
              <a:rPr lang="it-IT" b="1" dirty="0">
                <a:latin typeface="Strait" pitchFamily="2" charset="0"/>
              </a:rPr>
              <a:t>.70 - .80</a:t>
            </a:r>
            <a:endParaRPr lang="it-IT" dirty="0">
              <a:latin typeface="Strait" pitchFamily="2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C57EBB-31FC-17FC-6CF2-9CA417410ABB}"/>
              </a:ext>
            </a:extLst>
          </p:cNvPr>
          <p:cNvSpPr txBox="1"/>
          <p:nvPr/>
        </p:nvSpPr>
        <p:spPr>
          <a:xfrm>
            <a:off x="618565" y="5522259"/>
            <a:ext cx="813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METTERE QUESTI RANGE, INSERIRE RISULTATI FISSI, INSERIRLE IN PERCENTUALE E APPROSSIMATE A 2 CIFRE DECIMALI</a:t>
            </a:r>
          </a:p>
          <a:p>
            <a:r>
              <a:rPr lang="it-IT" dirty="0"/>
              <a:t>INTABELLARLE A MO DI CONFRONTO</a:t>
            </a:r>
          </a:p>
        </p:txBody>
      </p:sp>
    </p:spTree>
    <p:extLst>
      <p:ext uri="{BB962C8B-B14F-4D97-AF65-F5344CB8AC3E}">
        <p14:creationId xmlns:p14="http://schemas.microsoft.com/office/powerpoint/2010/main" val="336192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C4647C7-E977-144E-CAE3-0073CCB35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  <a:latin typeface="Strait" pitchFamily="2" charset="0"/>
              </a:rPr>
              <a:t>Confronto con altri paper sullo stesso dataset</a:t>
            </a:r>
          </a:p>
          <a:p>
            <a:endParaRPr lang="it-IT" dirty="0"/>
          </a:p>
        </p:txBody>
      </p:sp>
      <p:pic>
        <p:nvPicPr>
          <p:cNvPr id="11" name="Immagine 10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A908EC5E-86EF-53C3-EA38-85204971E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70106"/>
            <a:ext cx="5237668" cy="1353993"/>
          </a:xfrm>
          <a:prstGeom prst="rect">
            <a:avLst/>
          </a:prstGeom>
        </p:spPr>
      </p:pic>
      <p:pic>
        <p:nvPicPr>
          <p:cNvPr id="13" name="Immagine 1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C949B614-F6CB-0603-4417-B9C01AD35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2852291"/>
            <a:ext cx="2793979" cy="3641725"/>
          </a:xfrm>
          <a:prstGeom prst="rect">
            <a:avLst/>
          </a:prstGeom>
        </p:spPr>
      </p:pic>
      <p:pic>
        <p:nvPicPr>
          <p:cNvPr id="15" name="Immagine 1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94D9F68-B88B-B14B-E112-CF2C5AB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790825"/>
            <a:ext cx="4371975" cy="234315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031CE4-0B88-F972-C6EA-0869DCF2643B}"/>
              </a:ext>
            </a:extLst>
          </p:cNvPr>
          <p:cNvSpPr txBox="1"/>
          <p:nvPr/>
        </p:nvSpPr>
        <p:spPr>
          <a:xfrm>
            <a:off x="6082880" y="970106"/>
            <a:ext cx="417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“Deepfake Audio Detection via MFCC Features Using Machine Learning”  Hamza et al. (2022)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0ABB36-938F-E36E-C3D4-C199303E9B58}"/>
              </a:ext>
            </a:extLst>
          </p:cNvPr>
          <p:cNvSpPr txBox="1"/>
          <p:nvPr/>
        </p:nvSpPr>
        <p:spPr>
          <a:xfrm>
            <a:off x="3127393" y="6048367"/>
            <a:ext cx="417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“A Deep Learning Framework for Audio Deepfake Detection”  </a:t>
            </a:r>
            <a:r>
              <a:rPr lang="en-US" sz="1400" i="1" dirty="0" err="1">
                <a:latin typeface="Strait" pitchFamily="2" charset="0"/>
              </a:rPr>
              <a:t>Khochare</a:t>
            </a:r>
            <a:r>
              <a:rPr lang="en-US" sz="1400" i="1" dirty="0">
                <a:latin typeface="Strait" pitchFamily="2" charset="0"/>
              </a:rPr>
              <a:t> et al. (2021)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FF85D9-9F70-06AC-B489-0FD19ABC4BAE}"/>
              </a:ext>
            </a:extLst>
          </p:cNvPr>
          <p:cNvSpPr txBox="1"/>
          <p:nvPr/>
        </p:nvSpPr>
        <p:spPr>
          <a:xfrm>
            <a:off x="7331716" y="5067951"/>
            <a:ext cx="4172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trait" pitchFamily="2" charset="0"/>
              </a:rPr>
              <a:t>“On the Generalizability of Two-dimensional Convolutional Neural Networks for Fake Speech Detection”  </a:t>
            </a:r>
            <a:r>
              <a:rPr lang="en-US" sz="1400" i="1" dirty="0" err="1">
                <a:latin typeface="Strait" pitchFamily="2" charset="0"/>
              </a:rPr>
              <a:t>Papastergiopoulos</a:t>
            </a:r>
            <a:r>
              <a:rPr lang="en-US" sz="1400" i="1" dirty="0">
                <a:latin typeface="Strait" pitchFamily="2" charset="0"/>
              </a:rPr>
              <a:t> et al. (2022)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09D360-72D7-8A8D-1696-C89B66547CD2}"/>
              </a:ext>
            </a:extLst>
          </p:cNvPr>
          <p:cNvSpPr txBox="1"/>
          <p:nvPr/>
        </p:nvSpPr>
        <p:spPr>
          <a:xfrm>
            <a:off x="6777318" y="286871"/>
            <a:ext cx="425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Tabellare i risultati degli altri con i miei</a:t>
            </a:r>
          </a:p>
        </p:txBody>
      </p:sp>
    </p:spTree>
    <p:extLst>
      <p:ext uri="{BB962C8B-B14F-4D97-AF65-F5344CB8AC3E}">
        <p14:creationId xmlns:p14="http://schemas.microsoft.com/office/powerpoint/2010/main" val="717083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14B4D2B-4D1C-CC28-AF74-D13AAECD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B6F0C7-1B2B-3149-8005-C99F2F8A2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Ad es. performance ottenute migliori rispetto alcuni sistemi stato dell’arte</a:t>
            </a:r>
          </a:p>
          <a:p>
            <a:r>
              <a:rPr lang="it-IT" dirty="0"/>
              <a:t>Perché lo spettrogramma è migliore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787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5DD8206-7B5F-929B-67A0-E17DB282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attuale e il futuro prossimo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E9A510-F191-149F-9695-558D29075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46" y="1198207"/>
            <a:ext cx="11384708" cy="50304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Definizione: contenuti multimediali generati tramite 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L’ultimo decennio ha visto il rapidissimo avanzamento della ricerca nel campo dell’intelligenza artificiale e in particolare dell’apprendimento automatico.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Strait" panose="02000506040000020004"/>
              </a:rPr>
              <a:t>A partire dal Video </a:t>
            </a:r>
            <a:r>
              <a:rPr lang="it-IT" sz="1800" dirty="0" err="1">
                <a:latin typeface="Strait" panose="02000506040000020004"/>
              </a:rPr>
              <a:t>Rewrite</a:t>
            </a:r>
            <a:r>
              <a:rPr lang="it-IT" sz="1800" dirty="0">
                <a:latin typeface="Strait" panose="02000506040000020004"/>
              </a:rPr>
              <a:t> Program del ’97, lo studio di architetture di reti neurali sempre più complesse oggi permette di poter facilmente generare contenuti multimediali finti, cosiddetti «deepfake»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dirty="0">
              <a:latin typeface="Strait" panose="02000506040000020004"/>
            </a:endParaRPr>
          </a:p>
          <a:p>
            <a:endParaRPr lang="it-IT" sz="1800" dirty="0">
              <a:latin typeface="Strait" panose="02000506040000020004"/>
            </a:endParaRPr>
          </a:p>
        </p:txBody>
      </p:sp>
      <p:pic>
        <p:nvPicPr>
          <p:cNvPr id="7" name="Immagine 6" descr="Immagine che contiene testo, Viso umano, persona, uomo&#10;&#10;Descrizione generata automaticamente">
            <a:extLst>
              <a:ext uri="{FF2B5EF4-FFF2-40B4-BE49-F238E27FC236}">
                <a16:creationId xmlns:a16="http://schemas.microsoft.com/office/drawing/2014/main" id="{BA40CB0C-9568-4530-A931-CF0888B2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2802059"/>
            <a:ext cx="7237659" cy="3850451"/>
          </a:xfrm>
          <a:prstGeom prst="rect">
            <a:avLst/>
          </a:prstGeom>
        </p:spPr>
      </p:pic>
      <p:pic>
        <p:nvPicPr>
          <p:cNvPr id="3" name="Immagine 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A61B5A3-64B7-D273-D61D-2CD8994F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32" y="2802059"/>
            <a:ext cx="3366646" cy="28577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A2F956-686C-A5A1-415E-F158F519DD05}"/>
              </a:ext>
            </a:extLst>
          </p:cNvPr>
          <p:cNvSpPr txBox="1"/>
          <p:nvPr/>
        </p:nvSpPr>
        <p:spPr>
          <a:xfrm>
            <a:off x="9549878" y="5759327"/>
            <a:ext cx="23949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trait" pitchFamily="2" charset="0"/>
              </a:rPr>
              <a:t>Fonte </a:t>
            </a:r>
            <a:r>
              <a:rPr lang="en-US" sz="1100" dirty="0" err="1">
                <a:latin typeface="Strait" pitchFamily="2" charset="0"/>
              </a:rPr>
              <a:t>grafico</a:t>
            </a:r>
            <a:r>
              <a:rPr lang="en-US" sz="1100" dirty="0">
                <a:latin typeface="Strait" pitchFamily="2" charset="0"/>
              </a:rPr>
              <a:t> publications:</a:t>
            </a:r>
          </a:p>
          <a:p>
            <a:r>
              <a:rPr lang="en-US" sz="1100" dirty="0" err="1">
                <a:latin typeface="Strait" pitchFamily="2" charset="0"/>
              </a:rPr>
              <a:t>Yapıcı</a:t>
            </a:r>
            <a:r>
              <a:rPr lang="en-US" sz="1100" dirty="0">
                <a:latin typeface="Strait" pitchFamily="2" charset="0"/>
              </a:rPr>
              <a:t>, Mutlu &amp; </a:t>
            </a:r>
            <a:r>
              <a:rPr lang="en-US" sz="1100" dirty="0" err="1">
                <a:latin typeface="Strait" pitchFamily="2" charset="0"/>
              </a:rPr>
              <a:t>Tekerek</a:t>
            </a:r>
            <a:r>
              <a:rPr lang="en-US" sz="1100" dirty="0">
                <a:latin typeface="Strait" pitchFamily="2" charset="0"/>
              </a:rPr>
              <a:t>, Adem &amp; </a:t>
            </a:r>
            <a:r>
              <a:rPr lang="en-US" sz="1100" dirty="0" err="1">
                <a:latin typeface="Strait" pitchFamily="2" charset="0"/>
              </a:rPr>
              <a:t>Topaloglu</a:t>
            </a:r>
            <a:r>
              <a:rPr lang="en-US" sz="1100" dirty="0">
                <a:latin typeface="Strait" pitchFamily="2" charset="0"/>
              </a:rPr>
              <a:t>, </a:t>
            </a:r>
            <a:r>
              <a:rPr lang="en-US" sz="1100" dirty="0" err="1">
                <a:latin typeface="Strait" pitchFamily="2" charset="0"/>
              </a:rPr>
              <a:t>Nurettin</a:t>
            </a:r>
            <a:r>
              <a:rPr lang="en-US" sz="1100" dirty="0">
                <a:latin typeface="Strait" pitchFamily="2" charset="0"/>
              </a:rPr>
              <a:t>. (2019). “Literature Review of Deep Learning Research Areas”</a:t>
            </a:r>
            <a:endParaRPr lang="it-IT" sz="1100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4A69C8B-DF6B-6A6D-700C-39FD4034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Architetture per generazione deepfake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0C50E8D-5E91-4B86-B25D-AAAD858049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Rete neurale basata su due moduli: encoder che codifica l’input in minore dimensionalità e decoder che tenta di ricostruire l’input usando la codifica compressa</a:t>
            </a:r>
          </a:p>
        </p:txBody>
      </p:sp>
      <p:pic>
        <p:nvPicPr>
          <p:cNvPr id="12" name="Segnaposto contenuto 11" descr="Immagine che contiene schermata, Carattere, design&#10;&#10;Descrizione generata automaticamente">
            <a:extLst>
              <a:ext uri="{FF2B5EF4-FFF2-40B4-BE49-F238E27FC236}">
                <a16:creationId xmlns:a16="http://schemas.microsoft.com/office/drawing/2014/main" id="{70FF2F15-9901-FE3E-D064-15C4746044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44" y="3656713"/>
            <a:ext cx="3097906" cy="2816279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FC95159-7A98-BE71-08D0-ABB8EA9146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5C18407-236A-D83F-5E25-B0D08F644C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GANs</a:t>
            </a:r>
            <a:endParaRPr lang="it-IT" dirty="0"/>
          </a:p>
        </p:txBody>
      </p: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4C8012A3-ADED-CBED-30C8-61944E99A0DF}"/>
              </a:ext>
            </a:extLst>
          </p:cNvPr>
          <p:cNvSpPr txBox="1">
            <a:spLocks/>
          </p:cNvSpPr>
          <p:nvPr/>
        </p:nvSpPr>
        <p:spPr>
          <a:xfrm>
            <a:off x="6207399" y="1988598"/>
            <a:ext cx="5594077" cy="445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latin typeface="Strait" pitchFamily="2" charset="0"/>
              </a:rPr>
              <a:t>Combinazione di un modulo generatore di dati fittizi passati al modulo discriminatore che ha il compito di riconoscerli.</a:t>
            </a:r>
          </a:p>
        </p:txBody>
      </p: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31E2AF4-C0BC-D203-D347-039DE01B8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87" y="4025067"/>
            <a:ext cx="20955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C12CEF62-A75A-CCA8-BE48-B379E1CD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sky</a:t>
            </a:r>
            <a:r>
              <a:rPr lang="it-IT" dirty="0"/>
              <a:t> the </a:t>
            </a:r>
            <a:r>
              <a:rPr lang="it-IT" dirty="0" err="1"/>
              <a:t>limit</a:t>
            </a:r>
            <a:r>
              <a:rPr lang="it-IT" dirty="0"/>
              <a:t>?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65D1A29-3064-DF67-255D-0C0798189A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661" y="2607723"/>
            <a:ext cx="5594077" cy="4450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Strait" pitchFamily="2" charset="0"/>
              </a:rPr>
              <a:t>Applicazioni nel campo dell’arte in generale:</a:t>
            </a:r>
          </a:p>
          <a:p>
            <a:r>
              <a:rPr lang="it-IT" sz="2000" dirty="0">
                <a:latin typeface="Strait" pitchFamily="2" charset="0"/>
              </a:rPr>
              <a:t>Restauro film</a:t>
            </a:r>
          </a:p>
          <a:p>
            <a:r>
              <a:rPr lang="it-IT" sz="2000" dirty="0">
                <a:latin typeface="Strait" pitchFamily="2" charset="0"/>
              </a:rPr>
              <a:t>Doppiaggio/ologrammi attori defunti</a:t>
            </a:r>
          </a:p>
          <a:p>
            <a:r>
              <a:rPr lang="it-IT" sz="2000" dirty="0">
                <a:latin typeface="Strait" pitchFamily="2" charset="0"/>
              </a:rPr>
              <a:t>Opere d’arte digitali generate immediatamente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682CF67-4EE1-18EB-09A9-C5D6A9E02C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27" y="2607723"/>
            <a:ext cx="5552808" cy="445080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…al prezzo di riduzione della forza lavoro, «sminuimento» del lavoro dell’artista</a:t>
            </a:r>
          </a:p>
          <a:p>
            <a:r>
              <a:rPr lang="it-IT" sz="2000" dirty="0">
                <a:latin typeface="Strait" pitchFamily="2" charset="0"/>
              </a:rPr>
              <a:t>Frodi</a:t>
            </a:r>
          </a:p>
          <a:p>
            <a:r>
              <a:rPr lang="it-IT" sz="2000" dirty="0">
                <a:latin typeface="Strait" pitchFamily="2" charset="0"/>
              </a:rPr>
              <a:t>Revenge </a:t>
            </a:r>
            <a:r>
              <a:rPr lang="it-IT" sz="2000" dirty="0" err="1">
                <a:latin typeface="Strait" pitchFamily="2" charset="0"/>
              </a:rPr>
              <a:t>porn</a:t>
            </a:r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Disinformazione ampliata dai social</a:t>
            </a:r>
          </a:p>
          <a:p>
            <a:r>
              <a:rPr lang="it-IT" sz="2000" dirty="0">
                <a:latin typeface="Strait" pitchFamily="2" charset="0"/>
              </a:rPr>
              <a:t>Ricatti</a:t>
            </a:r>
          </a:p>
          <a:p>
            <a:r>
              <a:rPr lang="it-IT" sz="2000" dirty="0">
                <a:latin typeface="Strait" pitchFamily="2" charset="0"/>
              </a:rPr>
              <a:t>Impatto sulla politica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AB38184-47F5-4E9E-4FEC-679FA297E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Benefici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B5F9BDA5-B68B-7722-92D1-6D3E46A88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Pericoli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DD1388-BBE2-47FD-838C-DFD4A80D2E57}"/>
              </a:ext>
            </a:extLst>
          </p:cNvPr>
          <p:cNvSpPr txBox="1"/>
          <p:nvPr/>
        </p:nvSpPr>
        <p:spPr>
          <a:xfrm>
            <a:off x="457200" y="1133475"/>
            <a:ext cx="1129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trait" pitchFamily="2" charset="0"/>
              </a:rPr>
              <a:t>Il potenziale di queste tecnologie sembra però celare più pericoli che benefici</a:t>
            </a:r>
          </a:p>
        </p:txBody>
      </p:sp>
    </p:spTree>
    <p:extLst>
      <p:ext uri="{BB962C8B-B14F-4D97-AF65-F5344CB8AC3E}">
        <p14:creationId xmlns:p14="http://schemas.microsoft.com/office/powerpoint/2010/main" val="327571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riflesso, cerchio, bianco e nero, specchio&#10;&#10;Descrizione generata automaticamente">
            <a:extLst>
              <a:ext uri="{FF2B5EF4-FFF2-40B4-BE49-F238E27FC236}">
                <a16:creationId xmlns:a16="http://schemas.microsoft.com/office/drawing/2014/main" id="{ECC21867-E89D-7BA0-B091-F8521C6848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4835"/>
          <a:stretch>
            <a:fillRect/>
          </a:stretch>
        </p:blipFill>
        <p:spPr/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47AC38F2-E902-82A7-7AB9-F2CAF65B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Audio deepfake</a:t>
            </a:r>
          </a:p>
        </p:txBody>
      </p:sp>
    </p:spTree>
    <p:extLst>
      <p:ext uri="{BB962C8B-B14F-4D97-AF65-F5344CB8AC3E}">
        <p14:creationId xmlns:p14="http://schemas.microsoft.com/office/powerpoint/2010/main" val="341373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86B4A5E-C574-61AC-C56C-AE27F37F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5" y="4323118"/>
            <a:ext cx="9041840" cy="2396769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3F8BDBE-830A-6872-D894-3840660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 stato dell’arte per i deepfake audio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944735-9125-760C-B4E7-65C332C03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sz="2000" dirty="0">
                <a:latin typeface="Strait" pitchFamily="2" charset="0"/>
              </a:rPr>
              <a:t>Letteratura sul tema audio deepfake considerevolmente minore rispetto a quella su immagini e video, nonostante le forti implicazioni: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Manipolazione sistemi biometrici / riconoscimento vocale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Disinformazione e frodi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«</a:t>
            </a:r>
            <a:r>
              <a:rPr lang="en-US" sz="2000" dirty="0">
                <a:latin typeface="Strait" pitchFamily="2" charset="0"/>
              </a:rPr>
              <a:t>Deepfakes generation and detection: state-of-the-art, open challenges, countermeasures, and way forward</a:t>
            </a:r>
            <a:r>
              <a:rPr lang="it-IT" sz="2000" dirty="0">
                <a:latin typeface="Strait" pitchFamily="2" charset="0"/>
              </a:rPr>
              <a:t>», Masood et al. 2022</a:t>
            </a:r>
          </a:p>
          <a:p>
            <a:r>
              <a:rPr lang="it-IT" sz="2000" dirty="0">
                <a:latin typeface="Strait" pitchFamily="2" charset="0"/>
              </a:rPr>
              <a:t>Dettagliato survey paper sullo stato dell’arte</a:t>
            </a:r>
          </a:p>
        </p:txBody>
      </p:sp>
    </p:spTree>
    <p:extLst>
      <p:ext uri="{BB962C8B-B14F-4D97-AF65-F5344CB8AC3E}">
        <p14:creationId xmlns:p14="http://schemas.microsoft.com/office/powerpoint/2010/main" val="160478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647053-92CD-0F16-6B31-0DE8DF78A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Strait" pitchFamily="2" charset="0"/>
              </a:rPr>
              <a:t>Due tipi di manipolazione audio: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Text To Speech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Voice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TTS tipicamente basato su architetture encoder-decoder e deep features o mel-</a:t>
            </a:r>
            <a:r>
              <a:rPr lang="it-IT" dirty="0" err="1">
                <a:latin typeface="Strait" pitchFamily="2" charset="0"/>
              </a:rPr>
              <a:t>specs</a:t>
            </a:r>
            <a:endParaRPr lang="it-IT" dirty="0">
              <a:latin typeface="Strait" pitchFamily="2" charset="0"/>
            </a:endParaRP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Idem VC, a volte aggiunta una GAN in coda, spesso usati MFCC come feature</a:t>
            </a:r>
          </a:p>
          <a:p>
            <a:endParaRPr lang="it-IT" dirty="0">
              <a:latin typeface="Strait" pitchFamily="2" charset="0"/>
            </a:endParaRPr>
          </a:p>
          <a:p>
            <a:r>
              <a:rPr lang="it-IT" dirty="0">
                <a:latin typeface="Strait" pitchFamily="2" charset="0"/>
              </a:rPr>
              <a:t>Per la rilevazione, l’architettura </a:t>
            </a:r>
            <a:r>
              <a:rPr lang="it-IT" dirty="0" err="1">
                <a:latin typeface="Strait" pitchFamily="2" charset="0"/>
              </a:rPr>
              <a:t>ResNet</a:t>
            </a:r>
            <a:r>
              <a:rPr lang="it-IT" dirty="0">
                <a:latin typeface="Strait" pitchFamily="2" charset="0"/>
              </a:rPr>
              <a:t> risulta efficace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  <p:pic>
        <p:nvPicPr>
          <p:cNvPr id="5" name="Immagine 4" descr="Immagine che contiene schermata, testo, diagramma&#10;&#10;Descrizione generata automaticamente">
            <a:extLst>
              <a:ext uri="{FF2B5EF4-FFF2-40B4-BE49-F238E27FC236}">
                <a16:creationId xmlns:a16="http://schemas.microsoft.com/office/drawing/2014/main" id="{E7EC59A6-5355-EEB5-31FD-C422D95A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4715513"/>
            <a:ext cx="6908800" cy="17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2E59BCD-710B-E515-0FE3-11396671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rilevazione (e generazione) deepfake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883FF5-3C0D-0132-289B-76AC2676F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Costo computazionale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Pochi modelli addestrati su dataset massicci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Richiesta di grande mole di dati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Strait" pitchFamily="2" charset="0"/>
              </a:rPr>
              <a:t>Necessità di generalizzare di più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Stra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6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12DE5B-534A-3B80-625B-D32AF05D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Processing dei file audio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627382-B55A-C0F5-5E79-C7A138485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>
                <a:latin typeface="Strait" pitchFamily="2" charset="0"/>
              </a:rPr>
              <a:t>Il dataset usato per addestramento e testing delle reti neurali è il Fake-Or-Real dataset, una collezione di registrazioni audio reali o deepfake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Versione «for-</a:t>
            </a:r>
            <a:r>
              <a:rPr lang="it-IT" sz="2000" dirty="0" err="1">
                <a:latin typeface="Strait" pitchFamily="2" charset="0"/>
              </a:rPr>
              <a:t>norm</a:t>
            </a:r>
            <a:r>
              <a:rPr lang="it-IT" sz="2000" dirty="0">
                <a:latin typeface="Strait" pitchFamily="2" charset="0"/>
              </a:rPr>
              <a:t>»: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bilanciato in sesso e numerosità campioni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INSERIRE NUMERO FILE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trait" pitchFamily="2" charset="0"/>
              </a:rPr>
              <a:t>COM’è</a:t>
            </a:r>
            <a:r>
              <a:rPr lang="it-IT" sz="2000" dirty="0">
                <a:latin typeface="Strait" pitchFamily="2" charset="0"/>
              </a:rPr>
              <a:t> DIVISO IL DATASET(LE 3 CARTELLE)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PERCENTUALI DIVISIONE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SPECIFICARE LUNGHEZZA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Strait" pitchFamily="2" charset="0"/>
              </a:rPr>
              <a:t>normalizzato in sample rate, volume e canali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Libreria «librosa» usata per processare file audio</a:t>
            </a:r>
          </a:p>
          <a:p>
            <a:endParaRPr lang="it-IT" sz="2000" dirty="0">
              <a:latin typeface="Strait" pitchFamily="2" charset="0"/>
            </a:endParaRPr>
          </a:p>
          <a:p>
            <a:r>
              <a:rPr lang="it-IT" sz="2000" dirty="0">
                <a:latin typeface="Strait" pitchFamily="2" charset="0"/>
              </a:rPr>
              <a:t>Feature utilizzata: spettrogrammi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 descr="Immagine che contiene Elementi grafici, grafica, arte, design&#10;&#10;Descrizione generata automaticamente">
            <a:extLst>
              <a:ext uri="{FF2B5EF4-FFF2-40B4-BE49-F238E27FC236}">
                <a16:creationId xmlns:a16="http://schemas.microsoft.com/office/drawing/2014/main" id="{34BB8331-EE47-92CA-EEF2-9E3881A5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86" y="2613326"/>
            <a:ext cx="5457548" cy="22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23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ISLab">
      <a:dk1>
        <a:sysClr val="windowText" lastClr="000000"/>
      </a:dk1>
      <a:lt1>
        <a:sysClr val="window" lastClr="FFFFFF"/>
      </a:lt1>
      <a:dk2>
        <a:srgbClr val="0D4C70"/>
      </a:dk2>
      <a:lt2>
        <a:srgbClr val="E7E6E6"/>
      </a:lt2>
      <a:accent1>
        <a:srgbClr val="0D4C70"/>
      </a:accent1>
      <a:accent2>
        <a:srgbClr val="1B98E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86CA5A07-4710-492F-A708-7B6342634704}" vid="{782A6B70-EF5A-4C83-853B-F679CDB187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ISLAB</Template>
  <TotalTime>9182</TotalTime>
  <Words>965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Strait</vt:lpstr>
      <vt:lpstr>Arial</vt:lpstr>
      <vt:lpstr>Corbel</vt:lpstr>
      <vt:lpstr>Raleway</vt:lpstr>
      <vt:lpstr>Tema di Office</vt:lpstr>
      <vt:lpstr>Riconoscimento audio deepfake</vt:lpstr>
      <vt:lpstr>Lo stato attuale e il futuro prossimo</vt:lpstr>
      <vt:lpstr>Architetture per generazione deepfake</vt:lpstr>
      <vt:lpstr>Is sky the limit?</vt:lpstr>
      <vt:lpstr>Audio deepfake</vt:lpstr>
      <vt:lpstr>Lo stato dell’arte per i deepfake audio</vt:lpstr>
      <vt:lpstr>Presentazione standard di PowerPoint</vt:lpstr>
      <vt:lpstr>Problematiche rilevazione (e generazione) deepfake</vt:lpstr>
      <vt:lpstr>Processing dei file audio</vt:lpstr>
      <vt:lpstr>Reti neurali usate</vt:lpstr>
      <vt:lpstr>Reti convolutive</vt:lpstr>
      <vt:lpstr>Rete residuale</vt:lpstr>
      <vt:lpstr>Presentazione standard di PowerPoint</vt:lpstr>
      <vt:lpstr>Presentazione standard di PowerPoint</vt:lpstr>
      <vt:lpstr>Risultati</vt:lpstr>
      <vt:lpstr>Presentazione standard di PowerPoint</vt:lpstr>
      <vt:lpstr>Presentazione standard di PowerPoint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ISLAB</dc:title>
  <dc:creator>Stefano Galantucci</dc:creator>
  <cp:lastModifiedBy>Gabriele Nigro</cp:lastModifiedBy>
  <cp:revision>21</cp:revision>
  <dcterms:created xsi:type="dcterms:W3CDTF">2021-03-15T14:20:14Z</dcterms:created>
  <dcterms:modified xsi:type="dcterms:W3CDTF">2024-11-07T17:57:40Z</dcterms:modified>
</cp:coreProperties>
</file>